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sldIdLst>
    <p:sldId id="256" r:id="rId2"/>
    <p:sldId id="263" r:id="rId3"/>
    <p:sldId id="283" r:id="rId4"/>
    <p:sldId id="282" r:id="rId5"/>
    <p:sldId id="305" r:id="rId6"/>
    <p:sldId id="306" r:id="rId7"/>
    <p:sldId id="307" r:id="rId8"/>
    <p:sldId id="264" r:id="rId9"/>
    <p:sldId id="281" r:id="rId10"/>
    <p:sldId id="278" r:id="rId11"/>
    <p:sldId id="280" r:id="rId12"/>
    <p:sldId id="301" r:id="rId13"/>
    <p:sldId id="302" r:id="rId14"/>
    <p:sldId id="303" r:id="rId15"/>
    <p:sldId id="304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260" r:id="rId33"/>
    <p:sldId id="273" r:id="rId34"/>
    <p:sldId id="277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49" autoAdjust="0"/>
    <p:restoredTop sz="94660"/>
  </p:normalViewPr>
  <p:slideViewPr>
    <p:cSldViewPr>
      <p:cViewPr>
        <p:scale>
          <a:sx n="80" d="100"/>
          <a:sy n="80" d="100"/>
        </p:scale>
        <p:origin x="-24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859122-0274-4ECE-AEEE-42BCD0CD6D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663D090-B03F-4F9A-941E-619F8D94A39B}">
      <dgm:prSet phldrT="[Text]" custT="1"/>
      <dgm:spPr/>
      <dgm:t>
        <a:bodyPr/>
        <a:lstStyle/>
        <a:p>
          <a:r>
            <a:rPr lang="en-US" sz="1600" dirty="0"/>
            <a:t>3 levels of reading             </a:t>
          </a:r>
        </a:p>
        <a:p>
          <a:r>
            <a:rPr lang="en-US" sz="1300" dirty="0"/>
            <a:t>( how reading skills are acquired)</a:t>
          </a:r>
        </a:p>
      </dgm:t>
    </dgm:pt>
    <dgm:pt modelId="{16380F7A-FFB7-4F57-A6C2-F903C272DF2C}" type="parTrans" cxnId="{AFE79A13-CC25-496E-8AF7-A7E2712CB333}">
      <dgm:prSet/>
      <dgm:spPr/>
      <dgm:t>
        <a:bodyPr/>
        <a:lstStyle/>
        <a:p>
          <a:endParaRPr lang="en-US"/>
        </a:p>
      </dgm:t>
    </dgm:pt>
    <dgm:pt modelId="{E09481AD-2372-41CD-BFDD-15E0BD248D0F}" type="sibTrans" cxnId="{AFE79A13-CC25-496E-8AF7-A7E2712CB333}">
      <dgm:prSet/>
      <dgm:spPr/>
      <dgm:t>
        <a:bodyPr/>
        <a:lstStyle/>
        <a:p>
          <a:endParaRPr lang="en-US"/>
        </a:p>
      </dgm:t>
    </dgm:pt>
    <dgm:pt modelId="{AFEE84F8-F8DD-466C-8FA9-A26C4401ECEC}">
      <dgm:prSet phldrT="[Text]" custT="1"/>
      <dgm:spPr/>
      <dgm:t>
        <a:bodyPr/>
        <a:lstStyle/>
        <a:p>
          <a:r>
            <a:rPr lang="en-US" sz="1100" dirty="0"/>
            <a:t>SUPRA-LEXICAL </a:t>
          </a:r>
          <a:endParaRPr lang="en-US" sz="1100" dirty="0">
            <a:solidFill>
              <a:srgbClr val="FF0000"/>
            </a:solidFill>
          </a:endParaRPr>
        </a:p>
        <a:p>
          <a:r>
            <a:rPr lang="en-US" sz="1100" dirty="0">
              <a:solidFill>
                <a:srgbClr val="FF0000"/>
              </a:solidFill>
            </a:rPr>
            <a:t>Reading Comprehension</a:t>
          </a:r>
        </a:p>
        <a:p>
          <a:r>
            <a:rPr lang="en-US" sz="1100" dirty="0"/>
            <a:t>Listening </a:t>
          </a:r>
          <a:r>
            <a:rPr lang="en-US" sz="1100" dirty="0" smtClean="0"/>
            <a:t>Comprehension</a:t>
          </a:r>
        </a:p>
        <a:p>
          <a:r>
            <a:rPr lang="en-US" sz="1100" dirty="0" smtClean="0">
              <a:solidFill>
                <a:srgbClr val="FF0000"/>
              </a:solidFill>
            </a:rPr>
            <a:t>Written Expression</a:t>
          </a:r>
          <a:endParaRPr lang="en-US" sz="1100" dirty="0">
            <a:solidFill>
              <a:srgbClr val="FF0000"/>
            </a:solidFill>
          </a:endParaRPr>
        </a:p>
      </dgm:t>
    </dgm:pt>
    <dgm:pt modelId="{640ADFDC-166F-4AD7-9EFF-F8D3A74865D1}" type="parTrans" cxnId="{A66D6153-B215-4C58-AC4E-C991D15BE1A2}">
      <dgm:prSet/>
      <dgm:spPr/>
      <dgm:t>
        <a:bodyPr/>
        <a:lstStyle/>
        <a:p>
          <a:endParaRPr lang="en-US" dirty="0"/>
        </a:p>
      </dgm:t>
    </dgm:pt>
    <dgm:pt modelId="{8288DFC7-5D86-4630-87FF-0B572ED9D079}" type="sibTrans" cxnId="{A66D6153-B215-4C58-AC4E-C991D15BE1A2}">
      <dgm:prSet/>
      <dgm:spPr/>
      <dgm:t>
        <a:bodyPr/>
        <a:lstStyle/>
        <a:p>
          <a:endParaRPr lang="en-US"/>
        </a:p>
      </dgm:t>
    </dgm:pt>
    <dgm:pt modelId="{361649CB-E735-4A98-A180-052C6E9906A1}">
      <dgm:prSet custT="1"/>
      <dgm:spPr/>
      <dgm:t>
        <a:bodyPr/>
        <a:lstStyle/>
        <a:p>
          <a:r>
            <a:rPr lang="en-US" sz="1100" b="0" dirty="0"/>
            <a:t>SUB-LEXICAL </a:t>
          </a:r>
        </a:p>
        <a:p>
          <a:r>
            <a:rPr lang="en-US" sz="1100" b="0" dirty="0"/>
            <a:t>Phonological Awareness, Rapid Naming, Working Memory, (Attention Processes), Orthographic Processing</a:t>
          </a:r>
        </a:p>
      </dgm:t>
    </dgm:pt>
    <dgm:pt modelId="{F6AC9704-BFEC-4DAF-AA98-A40F9EB681A3}" type="parTrans" cxnId="{56273FCF-2812-4A68-BA4F-7CC78A6E65EA}">
      <dgm:prSet/>
      <dgm:spPr/>
      <dgm:t>
        <a:bodyPr/>
        <a:lstStyle/>
        <a:p>
          <a:endParaRPr lang="en-US" dirty="0"/>
        </a:p>
      </dgm:t>
    </dgm:pt>
    <dgm:pt modelId="{C674F2E5-EBE3-437A-A4B6-104011078ABA}" type="sibTrans" cxnId="{56273FCF-2812-4A68-BA4F-7CC78A6E65EA}">
      <dgm:prSet/>
      <dgm:spPr/>
      <dgm:t>
        <a:bodyPr/>
        <a:lstStyle/>
        <a:p>
          <a:endParaRPr lang="en-US"/>
        </a:p>
      </dgm:t>
    </dgm:pt>
    <dgm:pt modelId="{F547E950-01BD-46E0-AA42-23FABDEA3C7F}">
      <dgm:prSet custT="1"/>
      <dgm:spPr/>
      <dgm:t>
        <a:bodyPr/>
        <a:lstStyle/>
        <a:p>
          <a:r>
            <a:rPr lang="en-US" sz="1100" b="0" dirty="0">
              <a:solidFill>
                <a:srgbClr val="FF0000"/>
              </a:solidFill>
            </a:rPr>
            <a:t>LEXICAL </a:t>
          </a:r>
        </a:p>
        <a:p>
          <a:r>
            <a:rPr lang="en-US" sz="1100" b="0" dirty="0">
              <a:solidFill>
                <a:srgbClr val="FF0000"/>
              </a:solidFill>
            </a:rPr>
            <a:t>Decoding (phonics), </a:t>
          </a:r>
        </a:p>
        <a:p>
          <a:r>
            <a:rPr lang="en-US" sz="1100" b="0" dirty="0">
              <a:solidFill>
                <a:schemeClr val="tx1"/>
              </a:solidFill>
            </a:rPr>
            <a:t>encoding (spelling), </a:t>
          </a:r>
        </a:p>
        <a:p>
          <a:r>
            <a:rPr lang="en-US" sz="1100" b="0" dirty="0">
              <a:solidFill>
                <a:srgbClr val="FF0000"/>
              </a:solidFill>
            </a:rPr>
            <a:t>Fluency (rate &amp; accuracy)</a:t>
          </a:r>
        </a:p>
        <a:p>
          <a:r>
            <a:rPr lang="en-US" sz="1100" b="0" dirty="0">
              <a:solidFill>
                <a:srgbClr val="FF0000"/>
              </a:solidFill>
            </a:rPr>
            <a:t>vocabulary knowledge</a:t>
          </a:r>
        </a:p>
      </dgm:t>
    </dgm:pt>
    <dgm:pt modelId="{6217EBD4-8170-405D-8158-1EF3A41B4914}" type="parTrans" cxnId="{8921FBEC-22DD-495A-8CFF-83A8024A4FBE}">
      <dgm:prSet/>
      <dgm:spPr/>
      <dgm:t>
        <a:bodyPr/>
        <a:lstStyle/>
        <a:p>
          <a:endParaRPr lang="en-US" dirty="0"/>
        </a:p>
      </dgm:t>
    </dgm:pt>
    <dgm:pt modelId="{9E361DFC-52F7-4D44-A664-629F6F8376D8}" type="sibTrans" cxnId="{8921FBEC-22DD-495A-8CFF-83A8024A4FBE}">
      <dgm:prSet/>
      <dgm:spPr/>
      <dgm:t>
        <a:bodyPr/>
        <a:lstStyle/>
        <a:p>
          <a:endParaRPr lang="en-US"/>
        </a:p>
      </dgm:t>
    </dgm:pt>
    <dgm:pt modelId="{30A2ABA3-7FAC-48D9-A7DD-54DAF2FE2007}" type="pres">
      <dgm:prSet presAssocID="{5B859122-0274-4ECE-AEEE-42BCD0CD6D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B8A368-12B8-4876-BC54-9A1625D4AC51}" type="pres">
      <dgm:prSet presAssocID="{B663D090-B03F-4F9A-941E-619F8D94A39B}" presName="root1" presStyleCnt="0"/>
      <dgm:spPr/>
    </dgm:pt>
    <dgm:pt modelId="{3ED88CC3-9BC8-4C97-B046-C3D963CDFA6C}" type="pres">
      <dgm:prSet presAssocID="{B663D090-B03F-4F9A-941E-619F8D94A39B}" presName="LevelOneTextNode" presStyleLbl="node0" presStyleIdx="0" presStyleCnt="1" custScaleX="1131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0190F-34B5-44C6-B167-83C126FF1F09}" type="pres">
      <dgm:prSet presAssocID="{B663D090-B03F-4F9A-941E-619F8D94A39B}" presName="level2hierChild" presStyleCnt="0"/>
      <dgm:spPr/>
    </dgm:pt>
    <dgm:pt modelId="{05C59A4A-CB1A-4059-8C91-67938F179B8D}" type="pres">
      <dgm:prSet presAssocID="{640ADFDC-166F-4AD7-9EFF-F8D3A74865D1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407C8A26-2209-46BE-9348-3343353083F3}" type="pres">
      <dgm:prSet presAssocID="{640ADFDC-166F-4AD7-9EFF-F8D3A74865D1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F1BAF91-7F29-427D-9E10-6A5C4A3B3A30}" type="pres">
      <dgm:prSet presAssocID="{AFEE84F8-F8DD-466C-8FA9-A26C4401ECEC}" presName="root2" presStyleCnt="0"/>
      <dgm:spPr/>
    </dgm:pt>
    <dgm:pt modelId="{531D646A-E8C9-4B95-80AC-DC2645967F14}" type="pres">
      <dgm:prSet presAssocID="{AFEE84F8-F8DD-466C-8FA9-A26C4401ECEC}" presName="LevelTwoTextNode" presStyleLbl="node2" presStyleIdx="0" presStyleCnt="3" custScaleX="132841" custScaleY="1386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F6DC82-83B1-4C98-BE41-EFC674DCE63F}" type="pres">
      <dgm:prSet presAssocID="{AFEE84F8-F8DD-466C-8FA9-A26C4401ECEC}" presName="level3hierChild" presStyleCnt="0"/>
      <dgm:spPr/>
    </dgm:pt>
    <dgm:pt modelId="{05EC41E2-4000-4086-8955-EC377B506794}" type="pres">
      <dgm:prSet presAssocID="{6217EBD4-8170-405D-8158-1EF3A41B4914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28320938-F21F-4404-BBDD-38EDA2A327FF}" type="pres">
      <dgm:prSet presAssocID="{6217EBD4-8170-405D-8158-1EF3A41B4914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EBDFA70-BF19-4A2C-A649-C15BBBF7CDA1}" type="pres">
      <dgm:prSet presAssocID="{F547E950-01BD-46E0-AA42-23FABDEA3C7F}" presName="root2" presStyleCnt="0"/>
      <dgm:spPr/>
    </dgm:pt>
    <dgm:pt modelId="{62442DAF-9643-4759-A8AE-B987FAD4E5ED}" type="pres">
      <dgm:prSet presAssocID="{F547E950-01BD-46E0-AA42-23FABDEA3C7F}" presName="LevelTwoTextNode" presStyleLbl="node2" presStyleIdx="1" presStyleCnt="3" custScaleX="132540" custScaleY="231306" custLinFactNeighborX="357" custLinFactNeighborY="-11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C6CF2D-675A-494F-9A23-AB42882741F9}" type="pres">
      <dgm:prSet presAssocID="{F547E950-01BD-46E0-AA42-23FABDEA3C7F}" presName="level3hierChild" presStyleCnt="0"/>
      <dgm:spPr/>
    </dgm:pt>
    <dgm:pt modelId="{B0E3A2D9-666D-42C6-8E3B-4C27D195BE55}" type="pres">
      <dgm:prSet presAssocID="{F6AC9704-BFEC-4DAF-AA98-A40F9EB681A3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4DD5A02E-2F87-4F9C-8633-9C89D954AD45}" type="pres">
      <dgm:prSet presAssocID="{F6AC9704-BFEC-4DAF-AA98-A40F9EB681A3}" presName="connTx" presStyleLbl="parChTrans1D2" presStyleIdx="2" presStyleCnt="3"/>
      <dgm:spPr/>
      <dgm:t>
        <a:bodyPr/>
        <a:lstStyle/>
        <a:p>
          <a:endParaRPr lang="en-US"/>
        </a:p>
      </dgm:t>
    </dgm:pt>
    <dgm:pt modelId="{3519DC41-73CF-4FCC-8E88-AAAEC19925A4}" type="pres">
      <dgm:prSet presAssocID="{361649CB-E735-4A98-A180-052C6E9906A1}" presName="root2" presStyleCnt="0"/>
      <dgm:spPr/>
    </dgm:pt>
    <dgm:pt modelId="{4B53B803-6786-4C39-ABD6-C1536483CAA2}" type="pres">
      <dgm:prSet presAssocID="{361649CB-E735-4A98-A180-052C6E9906A1}" presName="LevelTwoTextNode" presStyleLbl="node2" presStyleIdx="2" presStyleCnt="3" custScaleX="136488" custScaleY="1619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72027-1C06-400E-8A52-3EC444FC53A8}" type="pres">
      <dgm:prSet presAssocID="{361649CB-E735-4A98-A180-052C6E9906A1}" presName="level3hierChild" presStyleCnt="0"/>
      <dgm:spPr/>
    </dgm:pt>
  </dgm:ptLst>
  <dgm:cxnLst>
    <dgm:cxn modelId="{023DCA5D-8B1B-4EFB-90D4-FD13BA829DB2}" type="presOf" srcId="{B663D090-B03F-4F9A-941E-619F8D94A39B}" destId="{3ED88CC3-9BC8-4C97-B046-C3D963CDFA6C}" srcOrd="0" destOrd="0" presId="urn:microsoft.com/office/officeart/2008/layout/HorizontalMultiLevelHierarchy"/>
    <dgm:cxn modelId="{339A170E-DB62-465A-B0B2-057AA12AB4DF}" type="presOf" srcId="{361649CB-E735-4A98-A180-052C6E9906A1}" destId="{4B53B803-6786-4C39-ABD6-C1536483CAA2}" srcOrd="0" destOrd="0" presId="urn:microsoft.com/office/officeart/2008/layout/HorizontalMultiLevelHierarchy"/>
    <dgm:cxn modelId="{51929111-C0C1-4AAB-B101-A96AE678AE02}" type="presOf" srcId="{F6AC9704-BFEC-4DAF-AA98-A40F9EB681A3}" destId="{4DD5A02E-2F87-4F9C-8633-9C89D954AD45}" srcOrd="1" destOrd="0" presId="urn:microsoft.com/office/officeart/2008/layout/HorizontalMultiLevelHierarchy"/>
    <dgm:cxn modelId="{4220F6FF-429B-4535-8FC3-52650AA24F4C}" type="presOf" srcId="{6217EBD4-8170-405D-8158-1EF3A41B4914}" destId="{28320938-F21F-4404-BBDD-38EDA2A327FF}" srcOrd="1" destOrd="0" presId="urn:microsoft.com/office/officeart/2008/layout/HorizontalMultiLevelHierarchy"/>
    <dgm:cxn modelId="{AFE79A13-CC25-496E-8AF7-A7E2712CB333}" srcId="{5B859122-0274-4ECE-AEEE-42BCD0CD6D55}" destId="{B663D090-B03F-4F9A-941E-619F8D94A39B}" srcOrd="0" destOrd="0" parTransId="{16380F7A-FFB7-4F57-A6C2-F903C272DF2C}" sibTransId="{E09481AD-2372-41CD-BFDD-15E0BD248D0F}"/>
    <dgm:cxn modelId="{054D5556-D1DF-4D62-99E7-8070FA433053}" type="presOf" srcId="{5B859122-0274-4ECE-AEEE-42BCD0CD6D55}" destId="{30A2ABA3-7FAC-48D9-A7DD-54DAF2FE2007}" srcOrd="0" destOrd="0" presId="urn:microsoft.com/office/officeart/2008/layout/HorizontalMultiLevelHierarchy"/>
    <dgm:cxn modelId="{D8069B06-571B-4C4A-AE11-A0A0305AB6E8}" type="presOf" srcId="{AFEE84F8-F8DD-466C-8FA9-A26C4401ECEC}" destId="{531D646A-E8C9-4B95-80AC-DC2645967F14}" srcOrd="0" destOrd="0" presId="urn:microsoft.com/office/officeart/2008/layout/HorizontalMultiLevelHierarchy"/>
    <dgm:cxn modelId="{829D2C28-AFE3-4FFB-AFBE-1177F2F6E7E3}" type="presOf" srcId="{F547E950-01BD-46E0-AA42-23FABDEA3C7F}" destId="{62442DAF-9643-4759-A8AE-B987FAD4E5ED}" srcOrd="0" destOrd="0" presId="urn:microsoft.com/office/officeart/2008/layout/HorizontalMultiLevelHierarchy"/>
    <dgm:cxn modelId="{8921FBEC-22DD-495A-8CFF-83A8024A4FBE}" srcId="{B663D090-B03F-4F9A-941E-619F8D94A39B}" destId="{F547E950-01BD-46E0-AA42-23FABDEA3C7F}" srcOrd="1" destOrd="0" parTransId="{6217EBD4-8170-405D-8158-1EF3A41B4914}" sibTransId="{9E361DFC-52F7-4D44-A664-629F6F8376D8}"/>
    <dgm:cxn modelId="{56273FCF-2812-4A68-BA4F-7CC78A6E65EA}" srcId="{B663D090-B03F-4F9A-941E-619F8D94A39B}" destId="{361649CB-E735-4A98-A180-052C6E9906A1}" srcOrd="2" destOrd="0" parTransId="{F6AC9704-BFEC-4DAF-AA98-A40F9EB681A3}" sibTransId="{C674F2E5-EBE3-437A-A4B6-104011078ABA}"/>
    <dgm:cxn modelId="{A66D6153-B215-4C58-AC4E-C991D15BE1A2}" srcId="{B663D090-B03F-4F9A-941E-619F8D94A39B}" destId="{AFEE84F8-F8DD-466C-8FA9-A26C4401ECEC}" srcOrd="0" destOrd="0" parTransId="{640ADFDC-166F-4AD7-9EFF-F8D3A74865D1}" sibTransId="{8288DFC7-5D86-4630-87FF-0B572ED9D079}"/>
    <dgm:cxn modelId="{96C6CEA2-AF76-41E5-BB43-7CFE0D423B9B}" type="presOf" srcId="{640ADFDC-166F-4AD7-9EFF-F8D3A74865D1}" destId="{407C8A26-2209-46BE-9348-3343353083F3}" srcOrd="1" destOrd="0" presId="urn:microsoft.com/office/officeart/2008/layout/HorizontalMultiLevelHierarchy"/>
    <dgm:cxn modelId="{93E73023-CF96-4A46-B35C-AE7F31310CD9}" type="presOf" srcId="{F6AC9704-BFEC-4DAF-AA98-A40F9EB681A3}" destId="{B0E3A2D9-666D-42C6-8E3B-4C27D195BE55}" srcOrd="0" destOrd="0" presId="urn:microsoft.com/office/officeart/2008/layout/HorizontalMultiLevelHierarchy"/>
    <dgm:cxn modelId="{490F756A-1A0D-46CB-99DD-F32992D0E533}" type="presOf" srcId="{6217EBD4-8170-405D-8158-1EF3A41B4914}" destId="{05EC41E2-4000-4086-8955-EC377B506794}" srcOrd="0" destOrd="0" presId="urn:microsoft.com/office/officeart/2008/layout/HorizontalMultiLevelHierarchy"/>
    <dgm:cxn modelId="{694C86C7-707B-4B37-A650-6A4A496FE802}" type="presOf" srcId="{640ADFDC-166F-4AD7-9EFF-F8D3A74865D1}" destId="{05C59A4A-CB1A-4059-8C91-67938F179B8D}" srcOrd="0" destOrd="0" presId="urn:microsoft.com/office/officeart/2008/layout/HorizontalMultiLevelHierarchy"/>
    <dgm:cxn modelId="{D34E173F-EE85-4529-9B63-1E57734E9DA8}" type="presParOf" srcId="{30A2ABA3-7FAC-48D9-A7DD-54DAF2FE2007}" destId="{3EB8A368-12B8-4876-BC54-9A1625D4AC51}" srcOrd="0" destOrd="0" presId="urn:microsoft.com/office/officeart/2008/layout/HorizontalMultiLevelHierarchy"/>
    <dgm:cxn modelId="{EAEB3531-1163-44A3-9090-C514314FB196}" type="presParOf" srcId="{3EB8A368-12B8-4876-BC54-9A1625D4AC51}" destId="{3ED88CC3-9BC8-4C97-B046-C3D963CDFA6C}" srcOrd="0" destOrd="0" presId="urn:microsoft.com/office/officeart/2008/layout/HorizontalMultiLevelHierarchy"/>
    <dgm:cxn modelId="{946ADF11-1A5E-4047-841D-1103E728FFD1}" type="presParOf" srcId="{3EB8A368-12B8-4876-BC54-9A1625D4AC51}" destId="{0D10190F-34B5-44C6-B167-83C126FF1F09}" srcOrd="1" destOrd="0" presId="urn:microsoft.com/office/officeart/2008/layout/HorizontalMultiLevelHierarchy"/>
    <dgm:cxn modelId="{081CA02B-623B-4770-92BC-4E7230A47D77}" type="presParOf" srcId="{0D10190F-34B5-44C6-B167-83C126FF1F09}" destId="{05C59A4A-CB1A-4059-8C91-67938F179B8D}" srcOrd="0" destOrd="0" presId="urn:microsoft.com/office/officeart/2008/layout/HorizontalMultiLevelHierarchy"/>
    <dgm:cxn modelId="{772372A7-9097-4A31-B5C7-525A8072FC7E}" type="presParOf" srcId="{05C59A4A-CB1A-4059-8C91-67938F179B8D}" destId="{407C8A26-2209-46BE-9348-3343353083F3}" srcOrd="0" destOrd="0" presId="urn:microsoft.com/office/officeart/2008/layout/HorizontalMultiLevelHierarchy"/>
    <dgm:cxn modelId="{F2616C3F-470D-4C5F-B3D7-53C9FC795D0C}" type="presParOf" srcId="{0D10190F-34B5-44C6-B167-83C126FF1F09}" destId="{EF1BAF91-7F29-427D-9E10-6A5C4A3B3A30}" srcOrd="1" destOrd="0" presId="urn:microsoft.com/office/officeart/2008/layout/HorizontalMultiLevelHierarchy"/>
    <dgm:cxn modelId="{A7AC76A4-AAB0-4E9C-955A-D5FA3610BC4F}" type="presParOf" srcId="{EF1BAF91-7F29-427D-9E10-6A5C4A3B3A30}" destId="{531D646A-E8C9-4B95-80AC-DC2645967F14}" srcOrd="0" destOrd="0" presId="urn:microsoft.com/office/officeart/2008/layout/HorizontalMultiLevelHierarchy"/>
    <dgm:cxn modelId="{E38B0DF8-6F0D-432C-82F4-96435F1F060A}" type="presParOf" srcId="{EF1BAF91-7F29-427D-9E10-6A5C4A3B3A30}" destId="{2DF6DC82-83B1-4C98-BE41-EFC674DCE63F}" srcOrd="1" destOrd="0" presId="urn:microsoft.com/office/officeart/2008/layout/HorizontalMultiLevelHierarchy"/>
    <dgm:cxn modelId="{D646C3DB-F742-4B07-823E-03307083000E}" type="presParOf" srcId="{0D10190F-34B5-44C6-B167-83C126FF1F09}" destId="{05EC41E2-4000-4086-8955-EC377B506794}" srcOrd="2" destOrd="0" presId="urn:microsoft.com/office/officeart/2008/layout/HorizontalMultiLevelHierarchy"/>
    <dgm:cxn modelId="{95DF65A2-496A-4566-978A-18A94D122B3E}" type="presParOf" srcId="{05EC41E2-4000-4086-8955-EC377B506794}" destId="{28320938-F21F-4404-BBDD-38EDA2A327FF}" srcOrd="0" destOrd="0" presId="urn:microsoft.com/office/officeart/2008/layout/HorizontalMultiLevelHierarchy"/>
    <dgm:cxn modelId="{114A5A63-8C09-461A-B24E-BF6D1F33A47B}" type="presParOf" srcId="{0D10190F-34B5-44C6-B167-83C126FF1F09}" destId="{9EBDFA70-BF19-4A2C-A649-C15BBBF7CDA1}" srcOrd="3" destOrd="0" presId="urn:microsoft.com/office/officeart/2008/layout/HorizontalMultiLevelHierarchy"/>
    <dgm:cxn modelId="{DCAA6AD0-9548-4F39-9F41-519C4949190F}" type="presParOf" srcId="{9EBDFA70-BF19-4A2C-A649-C15BBBF7CDA1}" destId="{62442DAF-9643-4759-A8AE-B987FAD4E5ED}" srcOrd="0" destOrd="0" presId="urn:microsoft.com/office/officeart/2008/layout/HorizontalMultiLevelHierarchy"/>
    <dgm:cxn modelId="{24B4F0C1-B138-4826-81F7-588F61163B12}" type="presParOf" srcId="{9EBDFA70-BF19-4A2C-A649-C15BBBF7CDA1}" destId="{D0C6CF2D-675A-494F-9A23-AB42882741F9}" srcOrd="1" destOrd="0" presId="urn:microsoft.com/office/officeart/2008/layout/HorizontalMultiLevelHierarchy"/>
    <dgm:cxn modelId="{434232FD-F330-41E4-9E9D-C932B12C1E21}" type="presParOf" srcId="{0D10190F-34B5-44C6-B167-83C126FF1F09}" destId="{B0E3A2D9-666D-42C6-8E3B-4C27D195BE55}" srcOrd="4" destOrd="0" presId="urn:microsoft.com/office/officeart/2008/layout/HorizontalMultiLevelHierarchy"/>
    <dgm:cxn modelId="{38B6B817-CAED-49D5-8886-589F9C2D032E}" type="presParOf" srcId="{B0E3A2D9-666D-42C6-8E3B-4C27D195BE55}" destId="{4DD5A02E-2F87-4F9C-8633-9C89D954AD45}" srcOrd="0" destOrd="0" presId="urn:microsoft.com/office/officeart/2008/layout/HorizontalMultiLevelHierarchy"/>
    <dgm:cxn modelId="{0D4194D7-93B8-4C34-A0A0-2CBE02413BED}" type="presParOf" srcId="{0D10190F-34B5-44C6-B167-83C126FF1F09}" destId="{3519DC41-73CF-4FCC-8E88-AAAEC19925A4}" srcOrd="5" destOrd="0" presId="urn:microsoft.com/office/officeart/2008/layout/HorizontalMultiLevelHierarchy"/>
    <dgm:cxn modelId="{5944B7F3-C474-4B4B-BA52-4070187DA706}" type="presParOf" srcId="{3519DC41-73CF-4FCC-8E88-AAAEC19925A4}" destId="{4B53B803-6786-4C39-ABD6-C1536483CAA2}" srcOrd="0" destOrd="0" presId="urn:microsoft.com/office/officeart/2008/layout/HorizontalMultiLevelHierarchy"/>
    <dgm:cxn modelId="{A0260FA1-4D0D-43F5-916A-88553C5245C4}" type="presParOf" srcId="{3519DC41-73CF-4FCC-8E88-AAAEC19925A4}" destId="{E2D72027-1C06-400E-8A52-3EC444FC53A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E3A2D9-666D-42C6-8E3B-4C27D195BE55}">
      <dsp:nvSpPr>
        <dsp:cNvPr id="0" name=""/>
        <dsp:cNvSpPr/>
      </dsp:nvSpPr>
      <dsp:spPr>
        <a:xfrm>
          <a:off x="2681921" y="2286000"/>
          <a:ext cx="514814" cy="1647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7407" y="0"/>
              </a:lnTo>
              <a:lnTo>
                <a:pt x="257407" y="1647985"/>
              </a:lnTo>
              <a:lnTo>
                <a:pt x="514814" y="1647985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2896165" y="3066829"/>
        <a:ext cx="86326" cy="86326"/>
      </dsp:txXfrm>
    </dsp:sp>
    <dsp:sp modelId="{05EC41E2-4000-4086-8955-EC377B506794}">
      <dsp:nvSpPr>
        <dsp:cNvPr id="0" name=""/>
        <dsp:cNvSpPr/>
      </dsp:nvSpPr>
      <dsp:spPr>
        <a:xfrm>
          <a:off x="2681921" y="2185371"/>
          <a:ext cx="524003" cy="100628"/>
        </a:xfrm>
        <a:custGeom>
          <a:avLst/>
          <a:gdLst/>
          <a:ahLst/>
          <a:cxnLst/>
          <a:rect l="0" t="0" r="0" b="0"/>
          <a:pathLst>
            <a:path>
              <a:moveTo>
                <a:pt x="0" y="100628"/>
              </a:moveTo>
              <a:lnTo>
                <a:pt x="262001" y="100628"/>
              </a:lnTo>
              <a:lnTo>
                <a:pt x="262001" y="0"/>
              </a:lnTo>
              <a:lnTo>
                <a:pt x="524003" y="0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930584" y="2222346"/>
        <a:ext cx="26678" cy="26678"/>
      </dsp:txXfrm>
    </dsp:sp>
    <dsp:sp modelId="{05C59A4A-CB1A-4059-8C91-67938F179B8D}">
      <dsp:nvSpPr>
        <dsp:cNvPr id="0" name=""/>
        <dsp:cNvSpPr/>
      </dsp:nvSpPr>
      <dsp:spPr>
        <a:xfrm>
          <a:off x="2681921" y="546583"/>
          <a:ext cx="514814" cy="1739416"/>
        </a:xfrm>
        <a:custGeom>
          <a:avLst/>
          <a:gdLst/>
          <a:ahLst/>
          <a:cxnLst/>
          <a:rect l="0" t="0" r="0" b="0"/>
          <a:pathLst>
            <a:path>
              <a:moveTo>
                <a:pt x="0" y="1739416"/>
              </a:moveTo>
              <a:lnTo>
                <a:pt x="257407" y="1739416"/>
              </a:lnTo>
              <a:lnTo>
                <a:pt x="257407" y="0"/>
              </a:lnTo>
              <a:lnTo>
                <a:pt x="514814" y="0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2893978" y="1370941"/>
        <a:ext cx="90700" cy="90700"/>
      </dsp:txXfrm>
    </dsp:sp>
    <dsp:sp modelId="{3ED88CC3-9BC8-4C97-B046-C3D963CDFA6C}">
      <dsp:nvSpPr>
        <dsp:cNvPr id="0" name=""/>
        <dsp:cNvSpPr/>
      </dsp:nvSpPr>
      <dsp:spPr>
        <a:xfrm rot="16200000">
          <a:off x="172859" y="1842141"/>
          <a:ext cx="4130407" cy="8877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3 levels of reading           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( how reading skills are acquired)</a:t>
          </a:r>
        </a:p>
      </dsp:txBody>
      <dsp:txXfrm>
        <a:off x="172859" y="1842141"/>
        <a:ext cx="4130407" cy="887716"/>
      </dsp:txXfrm>
    </dsp:sp>
    <dsp:sp modelId="{531D646A-E8C9-4B95-80AC-DC2645967F14}">
      <dsp:nvSpPr>
        <dsp:cNvPr id="0" name=""/>
        <dsp:cNvSpPr/>
      </dsp:nvSpPr>
      <dsp:spPr>
        <a:xfrm>
          <a:off x="3196735" y="2411"/>
          <a:ext cx="3419420" cy="10883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SUPRA-LEXICAL </a:t>
          </a:r>
          <a:endParaRPr lang="en-US" sz="1100" kern="1200" dirty="0">
            <a:solidFill>
              <a:srgbClr val="FF0000"/>
            </a:solidFill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solidFill>
                <a:srgbClr val="FF0000"/>
              </a:solidFill>
            </a:rPr>
            <a:t>Reading Comprehension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Listening </a:t>
          </a:r>
          <a:r>
            <a:rPr lang="en-US" sz="1100" kern="1200" dirty="0" smtClean="0"/>
            <a:t>Comprehension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rgbClr val="FF0000"/>
              </a:solidFill>
            </a:rPr>
            <a:t>Written Expression</a:t>
          </a:r>
          <a:endParaRPr lang="en-US" sz="1100" kern="1200" dirty="0">
            <a:solidFill>
              <a:srgbClr val="FF0000"/>
            </a:solidFill>
          </a:endParaRPr>
        </a:p>
      </dsp:txBody>
      <dsp:txXfrm>
        <a:off x="3196735" y="2411"/>
        <a:ext cx="3419420" cy="1088345"/>
      </dsp:txXfrm>
    </dsp:sp>
    <dsp:sp modelId="{62442DAF-9643-4759-A8AE-B987FAD4E5ED}">
      <dsp:nvSpPr>
        <dsp:cNvPr id="0" name=""/>
        <dsp:cNvSpPr/>
      </dsp:nvSpPr>
      <dsp:spPr>
        <a:xfrm>
          <a:off x="3205925" y="1277753"/>
          <a:ext cx="3411672" cy="18152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Decoding (phonics),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chemeClr val="tx1"/>
              </a:solidFill>
            </a:rPr>
            <a:t>encoding (spelling),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Fluency (rate &amp; accuracy)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vocabulary knowledge</a:t>
          </a:r>
        </a:p>
      </dsp:txBody>
      <dsp:txXfrm>
        <a:off x="3205925" y="1277753"/>
        <a:ext cx="3411672" cy="1815237"/>
      </dsp:txXfrm>
    </dsp:sp>
    <dsp:sp modelId="{4B53B803-6786-4C39-ABD6-C1536483CAA2}">
      <dsp:nvSpPr>
        <dsp:cNvPr id="0" name=""/>
        <dsp:cNvSpPr/>
      </dsp:nvSpPr>
      <dsp:spPr>
        <a:xfrm>
          <a:off x="3196735" y="3298382"/>
          <a:ext cx="3513296" cy="12712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SUB-LEXICAL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Phonological Awareness, Rapid Naming, Working Memory, (Attention Processes), Orthographic Processing</a:t>
          </a:r>
        </a:p>
      </dsp:txBody>
      <dsp:txXfrm>
        <a:off x="3196735" y="3298382"/>
        <a:ext cx="3513296" cy="1271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9E4C3-6D2C-470F-9DF8-39A5EF4EEDF3}" type="datetimeFigureOut">
              <a:rPr lang="en-US" smtClean="0"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07DFFD-C602-43C3-A300-ECAC31C452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0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845731-4CCB-4BB3-8B0B-1A8F16D990C8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ABBD75-41BC-4B4F-9665-920FD03FCB00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6C12CE-435C-4DAB-A91D-CED674A601B8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E5CB6D-4E8F-44D8-90B3-A54D14E533FD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B342D3-FF68-4B44-8CCF-333E00733058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C20BAD-75A0-4372-A9A9-92ED965FA53D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45E6EA-AA49-4599-BD7A-4050A1D0C226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557C8E-5D02-44D5-B3A5-98D633CE7A10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325784-6C99-4090-9510-90B3BE7D7082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F37EBD-AB54-4C3D-B1AA-53840C84FB12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CBADF5-C565-45DB-982F-59E1A1B29ADC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70C337-45D8-4BA9-A6AE-8346FCCC9D20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F0FF1A-E3CA-437E-90EE-98ADA8458CDC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01D17E-FCAD-4C35-BCE1-4006E295B130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0E53F6-B2A9-43DD-A4AA-A476CC4706AB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553FA2-1442-4F19-848D-8D20DFF04D4F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E34F12-B1BB-4972-95B0-4049BD06CF29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EABE45-FABC-475D-8ADA-45DADD66D499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0DA02C-6477-4E7C-96A8-883E7601986A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699813-9846-4001-88B1-5D2089C29637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The Reading Connection, 2009</a:t>
            </a: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8B192-6207-4337-9954-5D6C1A53F5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The Reading Connection, 2009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C6712-F35B-4BA9-9379-DF50E530E7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B569B09-200E-456D-ADDB-889693978021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inglady.com/Comprehension/Strategy_Posters/strategy_posters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srossbec.com/readingstar.pdf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inga-z.com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w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adwritethink.org/files/resources/interactives/essaymap/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Weds </a:t>
            </a:r>
          </a:p>
          <a:p>
            <a:r>
              <a:rPr lang="en-US" dirty="0" smtClean="0"/>
              <a:t>Reading: guided reading</a:t>
            </a:r>
          </a:p>
          <a:p>
            <a:r>
              <a:rPr lang="en-US" dirty="0" smtClean="0"/>
              <a:t>Writing: writing process</a:t>
            </a:r>
          </a:p>
          <a:p>
            <a:r>
              <a:rPr lang="en-US" dirty="0" smtClean="0"/>
              <a:t>Assessment: </a:t>
            </a:r>
          </a:p>
          <a:p>
            <a:r>
              <a:rPr lang="en-US" dirty="0" smtClean="0"/>
              <a:t>Readings for today: </a:t>
            </a:r>
            <a:r>
              <a:rPr lang="en-US" dirty="0" err="1" smtClean="0"/>
              <a:t>Appleman</a:t>
            </a:r>
            <a:r>
              <a:rPr lang="en-US" dirty="0" smtClean="0"/>
              <a:t> &amp; Graves 2 &amp; 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Rdg 4402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Atwell and Graves Chapter 2: During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Verbal highlighting</a:t>
            </a:r>
            <a:r>
              <a:rPr lang="en-US" dirty="0" smtClean="0"/>
              <a:t> – with Havel passage</a:t>
            </a:r>
          </a:p>
          <a:p>
            <a:r>
              <a:rPr lang="en-US" b="1" dirty="0" smtClean="0"/>
              <a:t>Supported reading </a:t>
            </a:r>
            <a:r>
              <a:rPr lang="en-US" dirty="0" smtClean="0"/>
              <a:t>– must stop to reflect on critical aspects</a:t>
            </a:r>
          </a:p>
          <a:p>
            <a:r>
              <a:rPr lang="en-US" b="1" dirty="0" smtClean="0"/>
              <a:t>Traditional study </a:t>
            </a:r>
            <a:r>
              <a:rPr lang="en-US" dirty="0" smtClean="0"/>
              <a:t>– marking, note-taking, summarizing (important v interesting)</a:t>
            </a:r>
          </a:p>
          <a:p>
            <a:r>
              <a:rPr lang="en-US" b="1" dirty="0" smtClean="0"/>
              <a:t>Oral reading </a:t>
            </a:r>
            <a:r>
              <a:rPr lang="en-US" dirty="0" smtClean="0"/>
              <a:t>– Reader’s theater, choral </a:t>
            </a:r>
            <a:r>
              <a:rPr lang="en-US" dirty="0" err="1" smtClean="0"/>
              <a:t>rdg</a:t>
            </a:r>
            <a:endParaRPr lang="en-US" dirty="0" smtClean="0"/>
          </a:p>
          <a:p>
            <a:r>
              <a:rPr lang="en-US" b="1" dirty="0" smtClean="0"/>
              <a:t>Modifying text </a:t>
            </a:r>
            <a:r>
              <a:rPr lang="en-US" dirty="0" smtClean="0"/>
              <a:t>– rewrite, read only part – see jigsaw on wiki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Atwell and Graves Chapter 3: </a:t>
            </a:r>
            <a:r>
              <a:rPr lang="en-US" dirty="0" err="1" smtClean="0"/>
              <a:t>Postreading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Questioning techniques </a:t>
            </a:r>
            <a:r>
              <a:rPr lang="en-US" dirty="0" smtClean="0"/>
              <a:t>– what we do when we journal and discuss this book – differ questions, differ audiences</a:t>
            </a:r>
          </a:p>
          <a:p>
            <a:r>
              <a:rPr lang="en-US" b="1" dirty="0" smtClean="0"/>
              <a:t>Discussion – </a:t>
            </a:r>
            <a:r>
              <a:rPr lang="en-US" dirty="0" smtClean="0"/>
              <a:t>exchanging is key</a:t>
            </a:r>
          </a:p>
          <a:p>
            <a:r>
              <a:rPr lang="en-US" b="1" dirty="0" smtClean="0"/>
              <a:t>Writing – </a:t>
            </a:r>
            <a:r>
              <a:rPr lang="en-US" dirty="0" smtClean="0"/>
              <a:t>twin sister of reading</a:t>
            </a:r>
          </a:p>
          <a:p>
            <a:r>
              <a:rPr lang="en-US" b="1" dirty="0" smtClean="0"/>
              <a:t>Drama – </a:t>
            </a:r>
            <a:r>
              <a:rPr lang="en-US" dirty="0" smtClean="0"/>
              <a:t>reader’s theater, jury trial</a:t>
            </a:r>
          </a:p>
          <a:p>
            <a:r>
              <a:rPr lang="en-US" b="1" dirty="0" smtClean="0"/>
              <a:t>Graphic/nonverbal – </a:t>
            </a:r>
            <a:r>
              <a:rPr lang="en-US" dirty="0" smtClean="0"/>
              <a:t>readingquest.org</a:t>
            </a:r>
          </a:p>
          <a:p>
            <a:r>
              <a:rPr lang="en-US" b="1" dirty="0" smtClean="0"/>
              <a:t>Application/outreach – </a:t>
            </a:r>
            <a:r>
              <a:rPr lang="en-US" dirty="0" smtClean="0"/>
              <a:t>real world</a:t>
            </a:r>
          </a:p>
          <a:p>
            <a:r>
              <a:rPr lang="en-US" b="1" dirty="0" smtClean="0"/>
              <a:t>Building Connections – </a:t>
            </a:r>
            <a:r>
              <a:rPr lang="en-US" dirty="0" smtClean="0"/>
              <a:t>self, text, world</a:t>
            </a:r>
          </a:p>
          <a:p>
            <a:r>
              <a:rPr lang="en-US" b="1" dirty="0" err="1" smtClean="0"/>
              <a:t>Reteach</a:t>
            </a:r>
            <a:r>
              <a:rPr lang="en-US" b="1" dirty="0" smtClean="0"/>
              <a:t> – </a:t>
            </a:r>
            <a:r>
              <a:rPr lang="en-US" dirty="0" smtClean="0"/>
              <a:t>if they don’t get it the 1</a:t>
            </a:r>
            <a:r>
              <a:rPr lang="en-US" baseline="30000" dirty="0" smtClean="0"/>
              <a:t>st</a:t>
            </a:r>
            <a:r>
              <a:rPr lang="en-US" dirty="0" smtClean="0"/>
              <a:t> time!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1"/>
            <a:ext cx="8791575" cy="1219199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/>
              <a:t>Guided Reading: Goldilocks and the Three Levels (Rate, Accuracy and Comprehension)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792537" cy="4114800"/>
          </a:xfrm>
        </p:spPr>
        <p:txBody>
          <a:bodyPr/>
          <a:lstStyle/>
          <a:p>
            <a:pPr eaLnBrk="1" hangingPunct="1"/>
            <a:r>
              <a:rPr lang="en-US" sz="1800" smtClean="0"/>
              <a:t>Too Hard – Frustration Level</a:t>
            </a:r>
          </a:p>
          <a:p>
            <a:pPr lvl="1" eaLnBrk="1" hangingPunct="1"/>
            <a:r>
              <a:rPr lang="en-US" sz="1800" smtClean="0"/>
              <a:t>Accuracy is less than 90%; </a:t>
            </a:r>
          </a:p>
          <a:p>
            <a:pPr lvl="1" eaLnBrk="1" hangingPunct="1"/>
            <a:r>
              <a:rPr lang="en-US" sz="1800" smtClean="0"/>
              <a:t>Rate is well below grade level expectation; </a:t>
            </a:r>
          </a:p>
          <a:p>
            <a:pPr lvl="1" eaLnBrk="1" hangingPunct="1"/>
            <a:r>
              <a:rPr lang="en-US" sz="1800" smtClean="0"/>
              <a:t>Comprehension is vague or incomplete;</a:t>
            </a:r>
          </a:p>
          <a:p>
            <a:pPr lvl="1" eaLnBrk="1" hangingPunct="1"/>
            <a:r>
              <a:rPr lang="en-US" sz="1800" smtClean="0"/>
              <a:t>CAUTION – TOO HARD, DO NOT READ, BREAKAGE OR BURNING WILL OCCUR!!!!</a:t>
            </a:r>
          </a:p>
        </p:txBody>
      </p:sp>
      <p:pic>
        <p:nvPicPr>
          <p:cNvPr id="12293" name="Picture 4" descr="MCj0424124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68888" y="3146425"/>
            <a:ext cx="3886200" cy="1901825"/>
          </a:xfr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93037" cy="852487"/>
          </a:xfrm>
        </p:spPr>
        <p:txBody>
          <a:bodyPr/>
          <a:lstStyle/>
          <a:p>
            <a:pPr eaLnBrk="1" hangingPunct="1"/>
            <a:r>
              <a:rPr lang="en-US" dirty="0" smtClean="0"/>
              <a:t>Goldilocks and the Three Levels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792537" cy="4114800"/>
          </a:xfrm>
        </p:spPr>
        <p:txBody>
          <a:bodyPr/>
          <a:lstStyle/>
          <a:p>
            <a:pPr eaLnBrk="1" hangingPunct="1"/>
            <a:r>
              <a:rPr lang="en-US" sz="1800" smtClean="0"/>
              <a:t> Too Soft – Independent Level </a:t>
            </a:r>
          </a:p>
          <a:p>
            <a:pPr lvl="1" eaLnBrk="1" hangingPunct="1"/>
            <a:r>
              <a:rPr lang="en-US" sz="1800" smtClean="0"/>
              <a:t>Accuracy is 96% or above;</a:t>
            </a:r>
          </a:p>
          <a:p>
            <a:pPr lvl="1" eaLnBrk="1" hangingPunct="1"/>
            <a:r>
              <a:rPr lang="en-US" sz="1800" smtClean="0"/>
              <a:t>Rate is above or at grade level expectation; </a:t>
            </a:r>
          </a:p>
          <a:p>
            <a:pPr lvl="1" eaLnBrk="1" hangingPunct="1"/>
            <a:r>
              <a:rPr lang="en-US" sz="1800" smtClean="0"/>
              <a:t>Comprehension is complete; student can retell the story and has a deep understanding.</a:t>
            </a:r>
          </a:p>
          <a:p>
            <a:pPr lvl="1" eaLnBrk="1" hangingPunct="1"/>
            <a:r>
              <a:rPr lang="en-US" sz="1800" smtClean="0"/>
              <a:t>Should be assigned for SSR and at home reading.</a:t>
            </a:r>
          </a:p>
        </p:txBody>
      </p:sp>
      <p:pic>
        <p:nvPicPr>
          <p:cNvPr id="13317" name="Picture 4" descr="MCj0116044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62550" y="2782888"/>
            <a:ext cx="3792538" cy="2584450"/>
          </a:xfr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Goldilocks and the Three Levels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792537" cy="4114800"/>
          </a:xfrm>
        </p:spPr>
        <p:txBody>
          <a:bodyPr/>
          <a:lstStyle/>
          <a:p>
            <a:pPr eaLnBrk="1" hangingPunct="1"/>
            <a:r>
              <a:rPr lang="en-US" sz="1800" smtClean="0"/>
              <a:t>Just Right – Instructional  Level</a:t>
            </a:r>
          </a:p>
          <a:p>
            <a:pPr lvl="1" eaLnBrk="1" hangingPunct="1"/>
            <a:r>
              <a:rPr lang="en-US" sz="1800" smtClean="0"/>
              <a:t>Accuracy is 90-95%;</a:t>
            </a:r>
          </a:p>
          <a:p>
            <a:pPr lvl="1" eaLnBrk="1" hangingPunct="1"/>
            <a:r>
              <a:rPr lang="en-US" sz="1800" smtClean="0"/>
              <a:t>Rate is at/close to grade level expectation; </a:t>
            </a:r>
          </a:p>
          <a:p>
            <a:pPr lvl="1" eaLnBrk="1" hangingPunct="1"/>
            <a:r>
              <a:rPr lang="en-US" sz="1800" smtClean="0"/>
              <a:t>Comprehension is complete; student can retell the story and has a good understanding;</a:t>
            </a:r>
          </a:p>
          <a:p>
            <a:pPr lvl="1" eaLnBrk="1" hangingPunct="1"/>
            <a:r>
              <a:rPr lang="en-US" sz="1800" smtClean="0"/>
              <a:t>Should be assigned for guided reading with teacher support.</a:t>
            </a:r>
          </a:p>
        </p:txBody>
      </p:sp>
      <p:pic>
        <p:nvPicPr>
          <p:cNvPr id="14341" name="Picture 4" descr="MCj0405894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32438" y="2719388"/>
            <a:ext cx="3328987" cy="2503487"/>
          </a:xfr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301752" y="381000"/>
            <a:ext cx="8534400" cy="606552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dirty="0" smtClean="0"/>
              <a:t>Reading Rate (WPM) Expectations for Connected Text</a:t>
            </a:r>
            <a:br>
              <a:rPr lang="en-US" sz="2400" dirty="0" smtClean="0"/>
            </a:br>
            <a:r>
              <a:rPr lang="en-US" sz="2400" dirty="0" smtClean="0"/>
              <a:t>www.readinga-z.com</a:t>
            </a:r>
          </a:p>
        </p:txBody>
      </p:sp>
      <p:graphicFrame>
        <p:nvGraphicFramePr>
          <p:cNvPr id="16489" name="Group 105"/>
          <p:cNvGraphicFramePr>
            <a:graphicFrameLocks noGrp="1"/>
          </p:cNvGraphicFramePr>
          <p:nvPr>
            <p:ph sz="half" idx="1"/>
          </p:nvPr>
        </p:nvGraphicFramePr>
        <p:xfrm>
          <a:off x="1143000" y="1981200"/>
          <a:ext cx="5943600" cy="4125914"/>
        </p:xfrm>
        <a:graphic>
          <a:graphicData uri="http://schemas.openxmlformats.org/drawingml/2006/table">
            <a:tbl>
              <a:tblPr/>
              <a:tblGrid>
                <a:gridCol w="917575"/>
                <a:gridCol w="1444625"/>
                <a:gridCol w="1752600"/>
                <a:gridCol w="1828800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Grade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Rasinski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Manzo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Harris and Sipay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30-54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60-90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66-104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85-120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86-124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115-140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95-130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140-170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108-140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170-195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112-145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195-220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492" name="Group 108"/>
          <p:cNvGraphicFramePr>
            <a:graphicFrameLocks noGrp="1"/>
          </p:cNvGraphicFramePr>
          <p:nvPr>
            <p:ph sz="half" idx="2"/>
          </p:nvPr>
        </p:nvGraphicFramePr>
        <p:xfrm>
          <a:off x="7086600" y="1981200"/>
          <a:ext cx="1868488" cy="4114800"/>
        </p:xfrm>
        <a:graphic>
          <a:graphicData uri="http://schemas.openxmlformats.org/drawingml/2006/table">
            <a:tbl>
              <a:tblPr/>
              <a:tblGrid>
                <a:gridCol w="1868488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TEKS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Not stated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 Reading Levels Recap</a:t>
            </a:r>
          </a:p>
        </p:txBody>
      </p:sp>
      <p:graphicFrame>
        <p:nvGraphicFramePr>
          <p:cNvPr id="7205" name="Group 37"/>
          <p:cNvGraphicFramePr>
            <a:graphicFrameLocks noGrp="1"/>
          </p:cNvGraphicFramePr>
          <p:nvPr>
            <p:ph idx="1"/>
          </p:nvPr>
        </p:nvGraphicFramePr>
        <p:xfrm>
          <a:off x="304800" y="1981200"/>
          <a:ext cx="8534400" cy="4243389"/>
        </p:xfrm>
        <a:graphic>
          <a:graphicData uri="http://schemas.openxmlformats.org/drawingml/2006/table">
            <a:tbl>
              <a:tblPr/>
              <a:tblGrid>
                <a:gridCol w="2667000"/>
                <a:gridCol w="2895600"/>
                <a:gridCol w="2971800"/>
              </a:tblGrid>
              <a:tr h="833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Independent Level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Instructional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Frustration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Comprehension deep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Comprehension good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Comprehension inadequate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Accuracy 96-100%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Accuracy 90-95%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Accuracy below 90%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Rate at or above grade level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Rate at/close to grade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Rate below grade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Independent Reading – read alone, SSR, DEAR, literacy centers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Guided Reading – read with a  teacher or parent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DO NOT 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301752" y="228600"/>
            <a:ext cx="8534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Matching Books once you have found the “just right level”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Using a Correlation (see wiki)</a:t>
            </a:r>
          </a:p>
          <a:p>
            <a:pPr lvl="1" eaLnBrk="1" hangingPunct="1"/>
            <a:r>
              <a:rPr lang="en-US" dirty="0" smtClean="0"/>
              <a:t>QRI (how the assessment is arranged)</a:t>
            </a:r>
          </a:p>
          <a:p>
            <a:pPr lvl="1" eaLnBrk="1" hangingPunct="1"/>
            <a:r>
              <a:rPr lang="en-US" dirty="0" smtClean="0"/>
              <a:t>Fountas-Pinnell (how to arrange your book room)</a:t>
            </a:r>
          </a:p>
          <a:p>
            <a:pPr lvl="1" eaLnBrk="1" hangingPunct="1"/>
            <a:r>
              <a:rPr lang="en-US" dirty="0" smtClean="0"/>
              <a:t>Other leveling systems: grade level, DRA, Rigby, </a:t>
            </a:r>
            <a:r>
              <a:rPr lang="en-US" dirty="0" err="1" smtClean="0"/>
              <a:t>Lexile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Leveled Bookroom</a:t>
            </a:r>
          </a:p>
        </p:txBody>
      </p:sp>
      <p:pic>
        <p:nvPicPr>
          <p:cNvPr id="18435" name="Content Placeholder 4" descr="leveled bookroom 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62600" y="2133600"/>
            <a:ext cx="3086100" cy="4114800"/>
          </a:xfrm>
        </p:spPr>
      </p:pic>
      <p:sp>
        <p:nvSpPr>
          <p:cNvPr id="1843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pic>
        <p:nvPicPr>
          <p:cNvPr id="18437" name="Picture 5" descr="leveled bookroom 00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057400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928687"/>
          </a:xfrm>
        </p:spPr>
        <p:txBody>
          <a:bodyPr/>
          <a:lstStyle/>
          <a:p>
            <a:pPr eaLnBrk="1" hangingPunct="1"/>
            <a:r>
              <a:rPr lang="en-US" dirty="0" smtClean="0"/>
              <a:t>What Guided Reading is: 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2017713"/>
            <a:ext cx="5181600" cy="4114800"/>
          </a:xfrm>
        </p:spPr>
        <p:txBody>
          <a:bodyPr>
            <a:normAutofit lnSpcReduction="10000"/>
          </a:bodyPr>
          <a:lstStyle/>
          <a:p>
            <a:pPr marL="469900" indent="-469900" eaLnBrk="1" hangingPunct="1">
              <a:lnSpc>
                <a:spcPct val="90000"/>
              </a:lnSpc>
            </a:pPr>
            <a:r>
              <a:rPr lang="en-US" sz="2400" smtClean="0"/>
              <a:t>Small group of children reading on the same (or very close) instructional reading level as assessed by QRI. </a:t>
            </a:r>
          </a:p>
          <a:p>
            <a:pPr marL="469900" indent="-469900" eaLnBrk="1" hangingPunct="1">
              <a:lnSpc>
                <a:spcPct val="90000"/>
              </a:lnSpc>
            </a:pPr>
            <a:r>
              <a:rPr lang="en-US" sz="2400" smtClean="0"/>
              <a:t>“Guidance” from the teacher promotes: self correction of errors, expressive reading, and most importantly: </a:t>
            </a:r>
            <a:r>
              <a:rPr lang="en-US" sz="2400" b="1" smtClean="0"/>
              <a:t>COMPREHENSION</a:t>
            </a:r>
          </a:p>
          <a:p>
            <a:pPr marL="469900" indent="-469900" eaLnBrk="1" hangingPunct="1">
              <a:lnSpc>
                <a:spcPct val="90000"/>
              </a:lnSpc>
            </a:pPr>
            <a:r>
              <a:rPr lang="en-US" sz="2400" smtClean="0"/>
              <a:t>Occurs every day for the most needy readers.</a:t>
            </a:r>
          </a:p>
          <a:p>
            <a:pPr marL="469900" indent="-469900" eaLnBrk="1" hangingPunct="1">
              <a:lnSpc>
                <a:spcPct val="90000"/>
              </a:lnSpc>
            </a:pPr>
            <a:r>
              <a:rPr lang="en-US" sz="2400" smtClean="0"/>
              <a:t>The HEART of your literacy instruction</a:t>
            </a:r>
          </a:p>
          <a:p>
            <a:pPr marL="469900" indent="-469900" eaLnBrk="1" hangingPunct="1">
              <a:lnSpc>
                <a:spcPct val="90000"/>
              </a:lnSpc>
            </a:pPr>
            <a:endParaRPr lang="en-US" sz="2400" smtClean="0"/>
          </a:p>
          <a:p>
            <a:pPr marL="469900" indent="-469900" eaLnBrk="1" hangingPunct="1">
              <a:lnSpc>
                <a:spcPct val="90000"/>
              </a:lnSpc>
            </a:pPr>
            <a:endParaRPr lang="en-US" sz="2400" smtClean="0"/>
          </a:p>
          <a:p>
            <a:pPr marL="469900" indent="-469900" eaLnBrk="1" hangingPunct="1">
              <a:lnSpc>
                <a:spcPct val="90000"/>
              </a:lnSpc>
            </a:pPr>
            <a:endParaRPr lang="en-US" sz="2800" smtClean="0"/>
          </a:p>
          <a:p>
            <a:pPr marL="469900" indent="-469900" eaLnBrk="1" hangingPunct="1">
              <a:lnSpc>
                <a:spcPct val="90000"/>
              </a:lnSpc>
            </a:pPr>
            <a:endParaRPr lang="en-US" sz="2800" smtClean="0"/>
          </a:p>
        </p:txBody>
      </p:sp>
      <p:pic>
        <p:nvPicPr>
          <p:cNvPr id="19461" name="Picture 11" descr="C:\Users\kary\AppData\Local\Microsoft\Windows\Temporary Internet Files\Content.IE5\MUWQPKDS\MPj044091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819400"/>
            <a:ext cx="3581400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News/Announcements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Upcoming assignment – novel unit Monday 2/25/13</a:t>
            </a:r>
          </a:p>
          <a:p>
            <a:r>
              <a:rPr lang="en-US" dirty="0" smtClean="0"/>
              <a:t>We’ll wait until 2/27 to begin QRI (1 more day to finish </a:t>
            </a:r>
            <a:r>
              <a:rPr lang="en-US" dirty="0" err="1" smtClean="0"/>
              <a:t>appleman</a:t>
            </a:r>
            <a:r>
              <a:rPr lang="en-US" dirty="0" smtClean="0"/>
              <a:t>/graves)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Guided Reading is not: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Whole class</a:t>
            </a:r>
          </a:p>
          <a:p>
            <a:pPr eaLnBrk="1" hangingPunct="1"/>
            <a:r>
              <a:rPr lang="en-US" sz="2400" smtClean="0"/>
              <a:t>Simply listening to children read orally</a:t>
            </a:r>
          </a:p>
          <a:p>
            <a:pPr eaLnBrk="1" hangingPunct="1"/>
            <a:r>
              <a:rPr lang="en-US" sz="2400" smtClean="0"/>
              <a:t>A way to get “right” answers from students</a:t>
            </a:r>
          </a:p>
          <a:p>
            <a:pPr eaLnBrk="1" hangingPunct="1"/>
            <a:r>
              <a:rPr lang="en-US" sz="2400" smtClean="0"/>
              <a:t>A way to take grades</a:t>
            </a:r>
          </a:p>
          <a:p>
            <a:pPr eaLnBrk="1" hangingPunct="1"/>
            <a:r>
              <a:rPr lang="en-US" sz="2400" smtClean="0"/>
              <a:t>Reading an entire book</a:t>
            </a:r>
          </a:p>
          <a:p>
            <a:pPr eaLnBrk="1" hangingPunct="1"/>
            <a:r>
              <a:rPr lang="en-US" sz="2400" smtClean="0"/>
              <a:t>Round Robin Reading</a:t>
            </a:r>
          </a:p>
          <a:p>
            <a:pPr eaLnBrk="1" hangingPunct="1"/>
            <a:r>
              <a:rPr lang="en-US" sz="2400" smtClean="0"/>
              <a:t>A filler activity</a:t>
            </a:r>
          </a:p>
          <a:p>
            <a:pPr eaLnBrk="1" hangingPunct="1"/>
            <a:r>
              <a:rPr lang="en-US" sz="2400" smtClean="0"/>
              <a:t>Something you do with your basal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2048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pic>
        <p:nvPicPr>
          <p:cNvPr id="20485" name="Picture 8" descr="MCj023311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276600"/>
            <a:ext cx="320040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Intervention Format (BDA Reading)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 – Concepts of Print, Picture Walk and Predict, 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 – Understand Type of Text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R – Read Twice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R – Relate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 – Summarize </a:t>
            </a:r>
            <a:br>
              <a:rPr lang="en-US" smtClean="0"/>
            </a:br>
            <a:r>
              <a:rPr lang="en-US" smtClean="0"/>
              <a:t> </a:t>
            </a:r>
          </a:p>
        </p:txBody>
      </p:sp>
      <p:pic>
        <p:nvPicPr>
          <p:cNvPr id="21508" name="Picture 4" descr="C:\Users\kary\AppData\Local\Microsoft\Windows\Temporary Internet Files\Content.IE5\ZG8869IU\MCj042411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810000"/>
            <a:ext cx="29464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1 – P – Concepts of Print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Refers to the student’s basic understanding of how our written language functions.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Review Concepts that students had difficulty with in the assessment.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Examples of COP are: author, title, illustrator, one to one correspondence, directionality, spacing, word, letter, sentence, paragraph, punctuation and so on.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Again student need drives your instructional focus.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1 – P – Picture Walk and Predict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Look at the picture or subheadings and captions.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Predict what the book will be mainly about.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Can record group predictions and then come back and mark T/F or partially T, and record prediction percentages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Activates Prior knowledge and helps students have an “anchor” (Ted Hasselbring)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Should be done always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2 – U -  Understand Genre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Based on the Picture Walk and Predict</a:t>
            </a:r>
          </a:p>
          <a:p>
            <a:pPr eaLnBrk="1" hangingPunct="1"/>
            <a:r>
              <a:rPr lang="en-US" sz="2800" smtClean="0"/>
              <a:t>Help students to understand what type of text they are reading as each has its own story and picture structure: nonfiction literature, fiction literature OR informational text. </a:t>
            </a:r>
          </a:p>
          <a:p>
            <a:pPr eaLnBrk="1" hangingPunct="1"/>
            <a:r>
              <a:rPr lang="en-US" sz="2800" smtClean="0"/>
              <a:t>Important for later “high stakes” exams 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3 – R - Read Twice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1</a:t>
            </a:r>
            <a:r>
              <a:rPr lang="en-US" sz="2400" baseline="30000" smtClean="0"/>
              <a:t>st</a:t>
            </a:r>
            <a:r>
              <a:rPr lang="en-US" sz="2400" smtClean="0"/>
              <a:t> Time Read –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together with teacher (choral or echo read - chant) to develop fluency, intonation and confidence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stop and discuss difficult vocabulary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2</a:t>
            </a:r>
            <a:r>
              <a:rPr lang="en-US" sz="2400" baseline="30000" smtClean="0"/>
              <a:t>nd</a:t>
            </a:r>
            <a:r>
              <a:rPr lang="en-US" sz="2400" smtClean="0"/>
              <a:t> Time Read –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whisper read with whisper phones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teacher taking anecdotal records of reading behaviors and miscues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1 Minute Timed Fluency and Graph – Student Individual Goal Setting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4 – R - Relate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Students Make Connections to Text to make reading relevant</a:t>
            </a:r>
          </a:p>
          <a:p>
            <a:pPr eaLnBrk="1" hangingPunct="1"/>
            <a:r>
              <a:rPr lang="en-US" sz="2800" smtClean="0"/>
              <a:t>Ask students to connect what they read to: “What does this remind you of or make you think of?”  </a:t>
            </a:r>
          </a:p>
          <a:p>
            <a:pPr lvl="1" eaLnBrk="1" hangingPunct="1"/>
            <a:r>
              <a:rPr lang="en-US" sz="2400" smtClean="0"/>
              <a:t>Their Personal Lives (self)</a:t>
            </a:r>
          </a:p>
          <a:p>
            <a:pPr lvl="1" eaLnBrk="1" hangingPunct="1"/>
            <a:r>
              <a:rPr lang="en-US" sz="2400" smtClean="0"/>
              <a:t>Another Book (text)</a:t>
            </a:r>
          </a:p>
          <a:p>
            <a:pPr lvl="1" eaLnBrk="1" hangingPunct="1"/>
            <a:r>
              <a:rPr lang="en-US" sz="2400" smtClean="0"/>
              <a:t>Movies, Music, Current Events (world)</a:t>
            </a:r>
          </a:p>
          <a:p>
            <a:pPr lvl="1" eaLnBrk="1" hangingPunct="1"/>
            <a:endParaRPr lang="en-US" sz="240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5 – S - Summarize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Main Idea Song and Problem and Solution Song (fiction text only) – Grades PK-2. Write out on white board if possible.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Nonfiction Text – Tell what you learned. Record main points in a graphic organizer as class or individually. Grades PK-2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Summary Journals – Grades 2-6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“Distillation Process”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Delete trivial or redundant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Substitute subordinate terms (flowers for tulips, daisies)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Invent a topic or thesis sentence. </a:t>
            </a:r>
          </a:p>
          <a:p>
            <a:pPr lvl="1" eaLnBrk="1" hangingPunct="1">
              <a:lnSpc>
                <a:spcPct val="80000"/>
              </a:lnSpc>
            </a:pPr>
            <a:endParaRPr lang="en-US" sz="180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Strategy Posters for Guided Reading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hlinkClick r:id="rId3"/>
              </a:rPr>
              <a:t>http://www.readinglady.com/Comprehension/Strategy_Posters/strategy_posters.html</a:t>
            </a:r>
            <a:endParaRPr lang="en-US" smtClean="0"/>
          </a:p>
          <a:p>
            <a:pPr eaLnBrk="1" hangingPunct="1"/>
            <a:r>
              <a:rPr lang="en-US" smtClean="0">
                <a:hlinkClick r:id="rId4"/>
              </a:rPr>
              <a:t>http://www.msrossbec.com/readingstar.pdf</a:t>
            </a: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Note about Time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Sometimes with older students you will need more than one sessions to get through PURRS  and that is perfectly OK!</a:t>
            </a:r>
          </a:p>
          <a:p>
            <a:pPr eaLnBrk="1" hangingPunct="1"/>
            <a:r>
              <a:rPr lang="en-US" smtClean="0"/>
              <a:t>The main goal is that children are interacting with, actively discussing and reading real text on their own level!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Appleman</a:t>
            </a:r>
            <a:r>
              <a:rPr lang="en-US" dirty="0" smtClean="0"/>
              <a:t> and Graves in chapters 2 and 3 seem suggest activities that promote </a:t>
            </a:r>
            <a:r>
              <a:rPr lang="en-US" dirty="0" err="1" smtClean="0"/>
              <a:t>metacognition</a:t>
            </a:r>
            <a:r>
              <a:rPr lang="en-US" dirty="0" smtClean="0"/>
              <a:t> while reading– “thinking about your thinking or learning; being aware of you thinking”. Do you think this a positive emphasis? What would Atwell say? 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Sample GR video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http://eworkshop.on.ca/edu/core.cfm?p=modView.cfm&amp;L=1&amp;modID=15&amp;c=2&amp;navID=modView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Teaching students to choose correctly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5599113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How can we help students to self select appropriate books?</a:t>
            </a:r>
          </a:p>
          <a:p>
            <a:pPr lvl="1" eaLnBrk="1" hangingPunct="1"/>
            <a:r>
              <a:rPr lang="en-US" sz="2000" smtClean="0"/>
              <a:t>Teach students what their independent level is and allow them to check books out of the leveled library</a:t>
            </a:r>
          </a:p>
          <a:p>
            <a:pPr lvl="1" eaLnBrk="1" hangingPunct="1"/>
            <a:r>
              <a:rPr lang="en-US" sz="2000" smtClean="0">
                <a:hlinkClick r:id="rId3"/>
              </a:rPr>
              <a:t>www.readinga-z.com</a:t>
            </a:r>
            <a:endParaRPr lang="en-US" sz="2000" smtClean="0"/>
          </a:p>
          <a:p>
            <a:pPr lvl="1" eaLnBrk="1" hangingPunct="1"/>
            <a:r>
              <a:rPr lang="en-US" sz="2000" smtClean="0"/>
              <a:t>Or with non-leveled books see the following documents:</a:t>
            </a:r>
          </a:p>
          <a:p>
            <a:pPr lvl="2" eaLnBrk="1" hangingPunct="1"/>
            <a:r>
              <a:rPr lang="en-US" sz="1800" smtClean="0"/>
              <a:t>Five finger or “rule of thumb”  bookmark</a:t>
            </a:r>
          </a:p>
          <a:p>
            <a:pPr lvl="2" eaLnBrk="1" hangingPunct="1"/>
            <a:r>
              <a:rPr lang="en-US" sz="1800" smtClean="0"/>
              <a:t>Explanation of “rule of thumb”</a:t>
            </a:r>
          </a:p>
        </p:txBody>
      </p:sp>
      <p:pic>
        <p:nvPicPr>
          <p:cNvPr id="31749" name="Picture 4" descr="MCj0424466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781800" y="2743200"/>
            <a:ext cx="1974850" cy="1698625"/>
          </a:xfrm>
          <a:noFill/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– The Writing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6"/>
          <a:ext cx="8504238" cy="4901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Steps in the 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Ways to go about this</a:t>
                      </a:r>
                      <a:endParaRPr lang="en-US" dirty="0"/>
                    </a:p>
                  </a:txBody>
                  <a:tcPr/>
                </a:tc>
              </a:tr>
              <a:tr h="1205175">
                <a:tc>
                  <a:txBody>
                    <a:bodyPr/>
                    <a:lstStyle/>
                    <a:p>
                      <a:r>
                        <a:rPr lang="en-US" dirty="0" smtClean="0"/>
                        <a:t>Brainstorm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Wordle (online)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Total Recall (Ipad)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Writer’s block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Writing flip chart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43623">
                <a:tc>
                  <a:txBody>
                    <a:bodyPr/>
                    <a:lstStyle/>
                    <a:p>
                      <a:r>
                        <a:rPr lang="en-US" dirty="0" smtClean="0"/>
                        <a:t>Plan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http://www.readwritethink.org/files/resources/interactives/essaymap/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Draft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Idiary (Ipad) 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Revise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traits rubrics/story formation rubric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Edit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COPS strategy/contextual</a:t>
                      </a:r>
                      <a:r>
                        <a:rPr lang="en-US" baseline="0" dirty="0" smtClean="0"/>
                        <a:t> conventions rubric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Final Copy/Publish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Picture</a:t>
                      </a:r>
                      <a:r>
                        <a:rPr lang="en-US" baseline="0" dirty="0" smtClean="0"/>
                        <a:t> Book (ipad); foldables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our Site Visits to Bishop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materials should we bring?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assessments should we bring? 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Connecting Assessment and Instruction: Reviewing what we’ve learned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instructional activities will you implement if: </a:t>
            </a:r>
          </a:p>
          <a:p>
            <a:pPr lvl="1"/>
            <a:r>
              <a:rPr lang="en-US" dirty="0" smtClean="0"/>
              <a:t>the child has an issue with attitude/emotion we can</a:t>
            </a:r>
          </a:p>
          <a:p>
            <a:pPr lvl="1"/>
            <a:r>
              <a:rPr lang="en-US" dirty="0" smtClean="0"/>
              <a:t>the child has an issue with PA? </a:t>
            </a:r>
          </a:p>
          <a:p>
            <a:pPr lvl="1"/>
            <a:r>
              <a:rPr lang="en-US" dirty="0" smtClean="0"/>
              <a:t>The child has an issue with processing speed/rapid naming? </a:t>
            </a:r>
          </a:p>
          <a:p>
            <a:pPr lvl="1"/>
            <a:r>
              <a:rPr lang="en-US" dirty="0" smtClean="0"/>
              <a:t>The child has an issue with working memory?</a:t>
            </a:r>
          </a:p>
          <a:p>
            <a:pPr lvl="1"/>
            <a:r>
              <a:rPr lang="en-US" dirty="0" smtClean="0"/>
              <a:t>the child has an issue with decoding/spelling regular words? </a:t>
            </a:r>
          </a:p>
          <a:p>
            <a:pPr lvl="1"/>
            <a:r>
              <a:rPr lang="en-US" dirty="0" smtClean="0"/>
              <a:t>the child has an issue with reading fluency?</a:t>
            </a:r>
          </a:p>
          <a:p>
            <a:pPr lvl="1"/>
            <a:r>
              <a:rPr lang="en-US" dirty="0" smtClean="0"/>
              <a:t>the child has an issue with written expression?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Ideas (i.e. answers) for most of these questions can be found on the wiki – the wiki is a good place to start and is in no way exhaustive or “the only way”!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Annotated Bibliography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Form concept groups</a:t>
            </a:r>
          </a:p>
          <a:p>
            <a:r>
              <a:rPr lang="en-US" dirty="0" smtClean="0"/>
              <a:t>Create posters</a:t>
            </a:r>
          </a:p>
          <a:p>
            <a:r>
              <a:rPr lang="en-US" dirty="0" smtClean="0"/>
              <a:t>Gallery Walk/note taking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4019"/>
            <a:ext cx="7696200" cy="6371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5549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8534399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2855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Fluency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29109"/>
            <a:ext cx="8001000" cy="608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9438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Reading Works: Guided Reading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50982916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5634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828800" y="-457200"/>
            <a:ext cx="5562600" cy="876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1375</TotalTime>
  <Words>1574</Words>
  <Application>Microsoft Office PowerPoint</Application>
  <PresentationFormat>On-screen Show (4:3)</PresentationFormat>
  <Paragraphs>266</Paragraphs>
  <Slides>34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Civic</vt:lpstr>
      <vt:lpstr>Rdg 4402</vt:lpstr>
      <vt:lpstr>Class News/Announcements</vt:lpstr>
      <vt:lpstr>Journal</vt:lpstr>
      <vt:lpstr>Annotated Bibliography </vt:lpstr>
      <vt:lpstr>Vocab Ideas</vt:lpstr>
      <vt:lpstr>Comp Ideas</vt:lpstr>
      <vt:lpstr>Fluency ideas</vt:lpstr>
      <vt:lpstr>How Reading Works: Guided Reading</vt:lpstr>
      <vt:lpstr>Remember…</vt:lpstr>
      <vt:lpstr>Atwell and Graves Chapter 2: During Reading</vt:lpstr>
      <vt:lpstr>Atwell and Graves Chapter 3: Postreading</vt:lpstr>
      <vt:lpstr>Guided Reading: Goldilocks and the Three Levels (Rate, Accuracy and Comprehension)</vt:lpstr>
      <vt:lpstr>Goldilocks and the Three Levels</vt:lpstr>
      <vt:lpstr>Goldilocks and the Three Levels</vt:lpstr>
      <vt:lpstr>Reading Rate (WPM) Expectations for Connected Text www.readinga-z.com</vt:lpstr>
      <vt:lpstr>3 Reading Levels Recap</vt:lpstr>
      <vt:lpstr>Matching Books once you have found the “just right level”</vt:lpstr>
      <vt:lpstr>Sample Leveled Bookroom</vt:lpstr>
      <vt:lpstr>What Guided Reading is: </vt:lpstr>
      <vt:lpstr>What Guided Reading is not:</vt:lpstr>
      <vt:lpstr>Intervention Format (BDA Reading)</vt:lpstr>
      <vt:lpstr>Step 1 – P – Concepts of Print</vt:lpstr>
      <vt:lpstr>Step 1 – P – Picture Walk and Predict</vt:lpstr>
      <vt:lpstr>Step 2 – U -  Understand Genre</vt:lpstr>
      <vt:lpstr>Step 3 – R - Read Twice</vt:lpstr>
      <vt:lpstr>Step 4 – R - Relate</vt:lpstr>
      <vt:lpstr>Step 5 – S - Summarize</vt:lpstr>
      <vt:lpstr>Strategy Posters for Guided Reading</vt:lpstr>
      <vt:lpstr>A Note about Time</vt:lpstr>
      <vt:lpstr>Sample GR video</vt:lpstr>
      <vt:lpstr>Teaching students to choose correctly</vt:lpstr>
      <vt:lpstr>W – The Writing Process</vt:lpstr>
      <vt:lpstr>Preparing for our Site Visits to Bishop</vt:lpstr>
      <vt:lpstr>Connecting Assessment and Instruction: Reviewing what we’ve learned so far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Rdg 4402</dc:title>
  <dc:creator>Kary</dc:creator>
  <cp:lastModifiedBy>Kary Johnson</cp:lastModifiedBy>
  <cp:revision>42</cp:revision>
  <dcterms:created xsi:type="dcterms:W3CDTF">2013-01-11T21:31:46Z</dcterms:created>
  <dcterms:modified xsi:type="dcterms:W3CDTF">2013-02-20T17:28:12Z</dcterms:modified>
</cp:coreProperties>
</file>